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udio/unknown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17" autoAdjust="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481A4D-5719-43D4-BE7C-17F0DB80AFD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DE2402-EABE-44CE-B138-3B645722D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2402-EABE-44CE-B138-3B645722D80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27.09.2016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40000">
              <a:schemeClr val="bg1">
                <a:tint val="90000"/>
                <a:shade val="90000"/>
                <a:satMod val="120000"/>
              </a:schemeClr>
            </a:gs>
            <a:gs pos="100000">
              <a:schemeClr val="bg1">
                <a:tint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1400" dirty="0" smtClean="0">
              <a:solidFill>
                <a:schemeClr val="tx1"/>
              </a:solidFill>
            </a:endParaRPr>
          </a:p>
          <a:p>
            <a:endParaRPr lang="ru-RU" sz="1400" dirty="0" smtClean="0">
              <a:solidFill>
                <a:schemeClr val="tx1"/>
              </a:solidFill>
            </a:endParaRPr>
          </a:p>
          <a:p>
            <a:r>
              <a:rPr lang="ru-RU" sz="1400" dirty="0" smtClean="0">
                <a:solidFill>
                  <a:schemeClr val="tx1"/>
                </a:solidFill>
              </a:rPr>
              <a:t>                                                     Выполнила студентка группы И-22</a:t>
            </a:r>
          </a:p>
          <a:p>
            <a:r>
              <a:rPr lang="ru-RU" sz="1400" smtClean="0">
                <a:solidFill>
                  <a:schemeClr val="tx1"/>
                </a:solidFill>
              </a:rPr>
              <a:t>К                                                                     Казарян С.Т.</a:t>
            </a:r>
            <a:endParaRPr lang="ru-RU" sz="1400" dirty="0" smtClean="0">
              <a:solidFill>
                <a:schemeClr val="tx1"/>
              </a:solidFill>
            </a:endParaRPr>
          </a:p>
        </p:txBody>
      </p:sp>
      <p:pic>
        <p:nvPicPr>
          <p:cNvPr id="5" name="Рисунок 4" descr="2b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36" y="428604"/>
            <a:ext cx="8372475" cy="6286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40000">
              <a:schemeClr val="bg1">
                <a:tint val="90000"/>
                <a:shade val="90000"/>
                <a:satMod val="120000"/>
              </a:schemeClr>
            </a:gs>
            <a:gs pos="100000">
              <a:schemeClr val="bg1">
                <a:tint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7467600" cy="560406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План работы: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214422"/>
            <a:ext cx="7467600" cy="4873752"/>
          </a:xfrm>
        </p:spPr>
        <p:txBody>
          <a:bodyPr>
            <a:normAutofit/>
          </a:bodyPr>
          <a:lstStyle/>
          <a:p>
            <a:r>
              <a:rPr lang="ru-RU" dirty="0" smtClean="0"/>
              <a:t>1. Понятие «воля»;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2.Волевые действия и их характеристика;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3.Физиологические и мотивационные аспекты волевых действий;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4.Структура волевого действия;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5.Волевые качества человека и их развитие.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40000">
              <a:schemeClr val="bg1">
                <a:tint val="90000"/>
                <a:shade val="90000"/>
                <a:satMod val="120000"/>
              </a:schemeClr>
            </a:gs>
            <a:gs pos="100000">
              <a:schemeClr val="bg1">
                <a:tint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7gv5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2" name="Содержимое 11"/>
          <p:cNvSpPr>
            <a:spLocks noGrp="1"/>
          </p:cNvSpPr>
          <p:nvPr>
            <p:ph sz="quarter" idx="2"/>
          </p:nvPr>
        </p:nvSpPr>
        <p:spPr>
          <a:xfrm>
            <a:off x="714348" y="1571612"/>
            <a:ext cx="3657600" cy="314327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Воля –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это сознательное регулирование человеком своего поведения и деятельности, выраженное в умении преодолевать внутренние и внешние трудности при совершении целенаправленных действий и поступков.</a:t>
            </a:r>
          </a:p>
          <a:p>
            <a:pPr>
              <a:buNone/>
            </a:pPr>
            <a:endParaRPr lang="ru-RU" b="1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b="1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b="1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b="1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b="1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28662" y="714356"/>
            <a:ext cx="285752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29190" y="4214818"/>
            <a:ext cx="33575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Воля - </a:t>
            </a:r>
            <a:r>
              <a:rPr lang="ru-RU" dirty="0" smtClean="0"/>
              <a:t>способность человека достигать поставленных им целей в условиях преодоления препятствий.</a:t>
            </a:r>
          </a:p>
          <a:p>
            <a:pPr>
              <a:buNone/>
            </a:pPr>
            <a:endParaRPr lang="ru-RU" b="1" i="1" dirty="0" smtClean="0">
              <a:solidFill>
                <a:srgbClr val="FF0000"/>
              </a:solidFill>
            </a:endParaRPr>
          </a:p>
        </p:txBody>
      </p:sp>
      <p:pic>
        <p:nvPicPr>
          <p:cNvPr id="14" name="Рисунок 13" descr="hurdle-runn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857232"/>
            <a:ext cx="3278544" cy="2928958"/>
          </a:xfrm>
          <a:prstGeom prst="rect">
            <a:avLst/>
          </a:prstGeom>
        </p:spPr>
      </p:pic>
    </p:spTree>
  </p:cSld>
  <p:clrMapOvr>
    <a:masterClrMapping/>
  </p:clrMapOvr>
  <p:transition spd="slow">
    <p:wipe dir="d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17gv5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</p:spPr>
      </p:pic>
      <p:graphicFrame>
        <p:nvGraphicFramePr>
          <p:cNvPr id="8" name="Содержимое 7"/>
          <p:cNvGraphicFramePr>
            <a:graphicFrameLocks noGrp="1"/>
          </p:cNvGraphicFramePr>
          <p:nvPr>
            <p:ph sz="quarter" idx="2"/>
          </p:nvPr>
        </p:nvGraphicFramePr>
        <p:xfrm>
          <a:off x="928662" y="2714620"/>
          <a:ext cx="2857493" cy="3331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493"/>
              </a:tblGrid>
              <a:tr h="472424">
                <a:tc>
                  <a:txBody>
                    <a:bodyPr/>
                    <a:lstStyle/>
                    <a:p>
                      <a:r>
                        <a:rPr lang="ru-RU" sz="1400" u="none" dirty="0" smtClean="0">
                          <a:solidFill>
                            <a:schemeClr val="tx1"/>
                          </a:solidFill>
                        </a:rPr>
                        <a:t>НЕПРОИЗВОЛЬНЫЕ</a:t>
                      </a:r>
                    </a:p>
                    <a:p>
                      <a:r>
                        <a:rPr lang="ru-RU" sz="1400" u="none" dirty="0" smtClean="0">
                          <a:solidFill>
                            <a:schemeClr val="tx1"/>
                          </a:solidFill>
                        </a:rPr>
                        <a:t>ДЕЙСТВИЯ.                   </a:t>
                      </a:r>
                      <a:endParaRPr lang="ru-RU" sz="14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813724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 smtClean="0"/>
                        <a:t>Выразительные и рефлекторные движения;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200" i="1" dirty="0" smtClean="0"/>
                        <a:t>(Стискивание зубов при гневе, приподнимание брови при удивлении;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kumimoji="0" lang="ru-RU" sz="12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сужение и расширение зрачка, мигание, глотание, чихание</a:t>
                      </a:r>
                      <a:r>
                        <a:rPr kumimoji="0" lang="ru-RU" sz="1200" b="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т.п.)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ru-RU" sz="1200" b="0" i="1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 smtClean="0"/>
                        <a:t>Импульсивные</a:t>
                      </a:r>
                      <a:r>
                        <a:rPr lang="ru-RU" sz="1400" baseline="0" dirty="0" smtClean="0"/>
                        <a:t> и неосознанные действия;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sz="1400" baseline="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baseline="0" dirty="0" smtClean="0"/>
                        <a:t>Действия, возникающие в состоянии аффекта. 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714348" y="357166"/>
            <a:ext cx="357190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9" name="Содержимое 7"/>
          <p:cNvGraphicFramePr>
            <a:graphicFrameLocks/>
          </p:cNvGraphicFramePr>
          <p:nvPr/>
        </p:nvGraphicFramePr>
        <p:xfrm>
          <a:off x="5000628" y="500042"/>
          <a:ext cx="3357585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7585"/>
              </a:tblGrid>
              <a:tr h="562499">
                <a:tc>
                  <a:txBody>
                    <a:bodyPr/>
                    <a:lstStyle/>
                    <a:p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Сознательные, (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</a:rPr>
                        <a:t>волевые 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) действия.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081103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Направлены на достижение поставленной цели;</a:t>
                      </a:r>
                      <a:endParaRPr kumimoji="0" lang="ru-RU" sz="1200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kumimoji="0" lang="ru-RU" sz="1200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Характеризуют волевое поведение;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kumimoji="0"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Отличаются друг от друга прежде всего уровнем своей сложности;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kumimoji="0" lang="ru-RU" sz="12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(сложные волевые действия, включают в себя целый ряд более простых)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kumimoji="0"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Преодоление</a:t>
                      </a:r>
                      <a:r>
                        <a:rPr kumimoji="0"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препятствий, причем независимо от того, какого типа эти препятствия — внутренние(лень,</a:t>
                      </a:r>
                      <a:r>
                        <a:rPr kumimoji="0"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усталость, плохое настроение)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или внешние (отсутствие необходимых инструментов,</a:t>
                      </a:r>
                      <a:r>
                        <a:rPr kumimoji="0"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плохая погода и т.п.).</a:t>
                      </a:r>
                      <a:endParaRPr kumimoji="0"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kumimoji="0"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Сознание значения поставленной цели, за которую надо бороться, сознание необходимости достичь ее;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kumimoji="0"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Связаны с 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мыслительной деятельностью и чувствами.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kumimoji="0" lang="ru-RU" sz="1200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kumimoji="0" lang="ru-RU" sz="1200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214414" y="642919"/>
            <a:ext cx="31432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Любая деятельность человека всегда сопровождается конкретными </a:t>
            </a:r>
            <a:r>
              <a:rPr lang="ru-RU" sz="1600" u="sng" dirty="0" smtClean="0">
                <a:solidFill>
                  <a:srgbClr val="FF0000"/>
                </a:solidFill>
              </a:rPr>
              <a:t>действиями</a:t>
            </a:r>
            <a:r>
              <a:rPr lang="ru-RU" sz="1600" dirty="0" smtClean="0"/>
              <a:t>, которые могут быть разделены на две большие группы: </a:t>
            </a:r>
            <a:r>
              <a:rPr lang="ru-RU" sz="1600" b="1" dirty="0" smtClean="0">
                <a:solidFill>
                  <a:srgbClr val="FF0000"/>
                </a:solidFill>
              </a:rPr>
              <a:t>непроизвольные </a:t>
            </a:r>
            <a:r>
              <a:rPr lang="ru-RU" sz="1600" dirty="0" smtClean="0"/>
              <a:t>и </a:t>
            </a:r>
            <a:r>
              <a:rPr lang="ru-RU" sz="1600" b="1" dirty="0" smtClean="0">
                <a:solidFill>
                  <a:srgbClr val="FF0000"/>
                </a:solidFill>
              </a:rPr>
              <a:t>сознательные  (волевые).</a:t>
            </a:r>
            <a:endParaRPr lang="ru-RU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7gv5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928662" y="642918"/>
            <a:ext cx="3657600" cy="45720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Пример </a:t>
            </a:r>
          </a:p>
          <a:p>
            <a:pPr>
              <a:buNone/>
            </a:pPr>
            <a:r>
              <a:rPr lang="ru-RU" u="sng" dirty="0" smtClean="0"/>
              <a:t>непроизвольного действия</a:t>
            </a:r>
            <a:r>
              <a:rPr lang="ru-RU" dirty="0" smtClean="0"/>
              <a:t>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6" name="Рисунок 5" descr="laughing1.jpg"/>
          <p:cNvPicPr>
            <a:picLocks noChangeAspect="1"/>
          </p:cNvPicPr>
          <p:nvPr/>
        </p:nvPicPr>
        <p:blipFill>
          <a:blip r:embed="rId3"/>
          <a:srcRect b="147"/>
          <a:stretch>
            <a:fillRect/>
          </a:stretch>
        </p:blipFill>
        <p:spPr>
          <a:xfrm>
            <a:off x="1142976" y="2000240"/>
            <a:ext cx="2500330" cy="24077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00100" y="4714884"/>
            <a:ext cx="30003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От  резкого испуга у человека  может вырваться крик, сильно расширяются глаза, меняется выражение лица.</a:t>
            </a:r>
            <a:endParaRPr lang="ru-RU" sz="14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929190" y="500042"/>
            <a:ext cx="3000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Пример </a:t>
            </a:r>
            <a:r>
              <a:rPr lang="ru-RU" sz="2400" u="sng" dirty="0" smtClean="0"/>
              <a:t>волевого действия:</a:t>
            </a:r>
            <a:endParaRPr lang="ru-RU" sz="2400" u="sng" dirty="0"/>
          </a:p>
        </p:txBody>
      </p:sp>
      <p:pic>
        <p:nvPicPr>
          <p:cNvPr id="9" name="Рисунок 8" descr="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2066" y="1285860"/>
            <a:ext cx="2428892" cy="24288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57752" y="3929066"/>
            <a:ext cx="321471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Несмотря на погоду, тяжелую амуницию, альпинист продолжает свой тяжелый путь наверх, так как его осознанная цель – достигнуть вершины. Он шел к этой цели совершая множество других действий - тренировался, собирал снаряжение, выбирал маршрут. </a:t>
            </a:r>
            <a:endParaRPr lang="ru-RU" sz="1400" b="1" i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 build="p"/>
      <p:bldP spid="8" grpId="0" build="allAtOnce"/>
      <p:bldP spid="10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7gv5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785786" y="1214422"/>
            <a:ext cx="3657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>
                <a:solidFill>
                  <a:srgbClr val="002060"/>
                </a:solidFill>
              </a:rPr>
              <a:t>      Волевые действия, как и все психические явления, связаны с деятельностью мозга и наряду с другими сторонами психики имеют материальную основу в виде нервных процессов.</a:t>
            </a:r>
          </a:p>
          <a:p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785786" y="357166"/>
            <a:ext cx="500066" cy="4286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9" name="Овал 8"/>
          <p:cNvSpPr/>
          <p:nvPr/>
        </p:nvSpPr>
        <p:spPr>
          <a:xfrm>
            <a:off x="4857752" y="571480"/>
            <a:ext cx="3286148" cy="25717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Материальной основой </a:t>
            </a:r>
            <a:r>
              <a:rPr lang="ru-RU" sz="1200" b="1" u="sng" dirty="0" smtClean="0">
                <a:solidFill>
                  <a:schemeClr val="tx1"/>
                </a:solidFill>
              </a:rPr>
              <a:t>произвольных (осознанных) движений </a:t>
            </a:r>
            <a:r>
              <a:rPr lang="ru-RU" sz="1200" b="1" dirty="0" smtClean="0">
                <a:solidFill>
                  <a:schemeClr val="tx1"/>
                </a:solidFill>
              </a:rPr>
              <a:t>является деятельность так называемых </a:t>
            </a:r>
            <a:r>
              <a:rPr lang="ru-RU" sz="1200" b="1" dirty="0" smtClean="0">
                <a:solidFill>
                  <a:srgbClr val="FF0000"/>
                </a:solidFill>
              </a:rPr>
              <a:t>гигантских пирамидных клеток</a:t>
            </a:r>
            <a:r>
              <a:rPr lang="ru-RU" sz="1200" b="1" dirty="0" smtClean="0">
                <a:solidFill>
                  <a:schemeClr val="tx1"/>
                </a:solidFill>
              </a:rPr>
              <a:t>, расположенных в одном из слоев коры мозга в области передней центральной извилины 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6286512" y="3143248"/>
            <a:ext cx="428628" cy="71438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714876" y="3929066"/>
            <a:ext cx="3714776" cy="2071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В этих клетках зарождаются импульсы к движению, и отсюда берут начало волокна, образующие массивный пучок, который идет в глубину мозга, спускается вниз, проходит внутри спинного мозга и достигает в конечном итоге мышцы противоположной стороны тела </a:t>
            </a:r>
            <a:r>
              <a:rPr lang="ru-RU" sz="1400" b="1" i="1" dirty="0" smtClean="0">
                <a:solidFill>
                  <a:schemeClr val="tx1"/>
                </a:solidFill>
              </a:rPr>
              <a:t>(</a:t>
            </a:r>
            <a:r>
              <a:rPr lang="ru-RU" sz="1400" b="1" i="1" dirty="0" smtClean="0">
                <a:solidFill>
                  <a:srgbClr val="FF0000"/>
                </a:solidFill>
              </a:rPr>
              <a:t>пирамидный путь</a:t>
            </a:r>
            <a:r>
              <a:rPr lang="ru-RU" sz="1400" b="1" i="1" dirty="0" smtClean="0">
                <a:solidFill>
                  <a:schemeClr val="tx1"/>
                </a:solidFill>
              </a:rPr>
              <a:t>).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build="p" animBg="1"/>
      <p:bldP spid="12" grpId="0" animBg="1"/>
      <p:bldP spid="1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7gv5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785786" y="714356"/>
            <a:ext cx="3657600" cy="4572000"/>
          </a:xfrm>
        </p:spPr>
        <p:txBody>
          <a:bodyPr>
            <a:normAutofit fontScale="92500" lnSpcReduction="20000"/>
          </a:bodyPr>
          <a:lstStyle/>
          <a:p>
            <a:endParaRPr lang="ru-RU" i="1" dirty="0" smtClean="0"/>
          </a:p>
          <a:p>
            <a:pPr>
              <a:buNone/>
            </a:pPr>
            <a:r>
              <a:rPr lang="ru-RU" i="1" dirty="0" smtClean="0">
                <a:solidFill>
                  <a:srgbClr val="002060"/>
                </a:solidFill>
              </a:rPr>
              <a:t>Всякое волевое действие определяется мотивами, которые должны быть удержаны на протяжении всего выполнения движения или действия. Если это условие не соблюдается, то выполняемое движение (действие) прервется или заменится другими.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786314" y="785794"/>
            <a:ext cx="3643338" cy="47863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Особое значение </a:t>
            </a:r>
            <a:r>
              <a:rPr lang="ru-RU" sz="140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в выполнении волевого действия </a:t>
            </a:r>
            <a:r>
              <a:rPr lang="ru-RU" sz="1400" b="1" u="sng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имеет вторая сигнальная система, </a:t>
            </a:r>
            <a:r>
              <a:rPr lang="ru-RU" sz="140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осуществляющая всю сознательную регуляцию человеческого поведения. Вторая сигнальная система активизирует не только моторную часть поведения человека, она является пусковым сигналом для мышления, воображения, памяти; она же регулирует внимание, вызывает чувства и таким образом влияет на формирование </a:t>
            </a:r>
            <a:r>
              <a:rPr lang="ru-RU" sz="1400" b="1" i="1" dirty="0" smtClean="0">
                <a:solidFill>
                  <a:schemeClr val="tx1"/>
                </a:solidFill>
                <a:ea typeface="Arial Unicode MS" pitchFamily="34" charset="-128"/>
                <a:cs typeface="Times New Roman" pitchFamily="18" charset="0"/>
              </a:rPr>
              <a:t>мотивов</a:t>
            </a:r>
            <a:r>
              <a:rPr lang="ru-RU" sz="1400" b="1" i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400" b="1" i="1" dirty="0" smtClean="0">
                <a:solidFill>
                  <a:schemeClr val="tx1"/>
                </a:solidFill>
                <a:ea typeface="Arial Unicode MS" pitchFamily="34" charset="-128"/>
                <a:cs typeface="Times New Roman" pitchFamily="18" charset="0"/>
              </a:rPr>
              <a:t>волевых</a:t>
            </a:r>
            <a:r>
              <a:rPr lang="ru-RU" sz="1400" b="1" i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400" b="1" i="1" dirty="0" smtClean="0">
                <a:solidFill>
                  <a:schemeClr val="tx1"/>
                </a:solidFill>
                <a:ea typeface="Arial Unicode MS" pitchFamily="34" charset="-128"/>
                <a:cs typeface="Times New Roman" pitchFamily="18" charset="0"/>
              </a:rPr>
              <a:t>действий.</a:t>
            </a:r>
            <a:endParaRPr lang="ru-RU" sz="1400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6896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7gv5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  <p:pic>
        <p:nvPicPr>
          <p:cNvPr id="6" name="Содержимое 5" descr="motivator-13701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4500562" y="1714488"/>
            <a:ext cx="1571636" cy="17859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Овал 7"/>
          <p:cNvSpPr/>
          <p:nvPr/>
        </p:nvSpPr>
        <p:spPr>
          <a:xfrm>
            <a:off x="928662" y="1428736"/>
            <a:ext cx="3071834" cy="2928958"/>
          </a:xfrm>
          <a:prstGeom prst="ellips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i="1" dirty="0" smtClean="0"/>
          </a:p>
          <a:p>
            <a:pPr algn="ctr"/>
            <a:r>
              <a:rPr lang="ru-RU" b="1" i="1" dirty="0" smtClean="0"/>
              <a:t>  </a:t>
            </a:r>
            <a:r>
              <a:rPr lang="ru-RU" sz="1600" b="1" i="1" dirty="0" smtClean="0"/>
              <a:t>Под мотивами волевых действий </a:t>
            </a:r>
            <a:r>
              <a:rPr lang="ru-RU" sz="1600" dirty="0" smtClean="0"/>
              <a:t>подразумеваются те причины, которые побуждают человека действовать. </a:t>
            </a:r>
          </a:p>
          <a:p>
            <a:pPr algn="ctr"/>
            <a:endParaRPr lang="ru-RU" sz="1200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929322" y="2714620"/>
            <a:ext cx="15716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В основе  волевых  мотивов  лежат</a:t>
            </a:r>
            <a:r>
              <a:rPr lang="ru-RU" sz="2000" b="1" u="sng" dirty="0" smtClean="0"/>
              <a:t>:</a:t>
            </a:r>
          </a:p>
        </p:txBody>
      </p:sp>
      <p:pic>
        <p:nvPicPr>
          <p:cNvPr id="11" name="Рисунок 10" descr="money-hear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9322" y="4214818"/>
            <a:ext cx="1647820" cy="21262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5857884" y="592933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Потребности</a:t>
            </a:r>
            <a:endParaRPr lang="ru-RU" dirty="0"/>
          </a:p>
        </p:txBody>
      </p:sp>
      <p:pic>
        <p:nvPicPr>
          <p:cNvPr id="13" name="Рисунок 12" descr="mai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571876"/>
            <a:ext cx="1754182" cy="17859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4786314" y="5357826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Эмоции</a:t>
            </a:r>
            <a:endParaRPr lang="ru-RU" dirty="0"/>
          </a:p>
        </p:txBody>
      </p:sp>
      <p:pic>
        <p:nvPicPr>
          <p:cNvPr id="15" name="Рисунок 14" descr="54471337_1264780432_x_716737d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68" y="2786058"/>
            <a:ext cx="1500198" cy="20002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7429520" y="4572008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Чувства</a:t>
            </a:r>
            <a:endParaRPr lang="ru-RU" dirty="0"/>
          </a:p>
        </p:txBody>
      </p:sp>
      <p:pic>
        <p:nvPicPr>
          <p:cNvPr id="17" name="Рисунок 16" descr="clip5819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3570" y="214290"/>
            <a:ext cx="1643074" cy="15382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 descr="0_7f159_94f0dde1_XL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143768" y="857232"/>
            <a:ext cx="1357322" cy="15001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/>
          <p:cNvSpPr txBox="1"/>
          <p:nvPr/>
        </p:nvSpPr>
        <p:spPr>
          <a:xfrm>
            <a:off x="5500694" y="1357298"/>
            <a:ext cx="185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Интересы и склонности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6715140" y="2000240"/>
            <a:ext cx="192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Мировоззрение и взгляды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4572000" y="3000372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Убеждения и идеалы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2" grpId="0" build="p"/>
      <p:bldP spid="14" grpId="0" build="p"/>
      <p:bldP spid="16" grpId="0" build="p"/>
      <p:bldP spid="19" grpId="0" build="p"/>
      <p:bldP spid="20" grpId="0" build="p"/>
      <p:bldP spid="2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11031659bb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11458" b="13216"/>
          <a:stretch>
            <a:fillRect/>
          </a:stretch>
        </p:blipFill>
        <p:spPr>
          <a:xfrm>
            <a:off x="0" y="0"/>
            <a:ext cx="9286908" cy="6858000"/>
          </a:xfrm>
        </p:spPr>
      </p:pic>
      <p:pic>
        <p:nvPicPr>
          <p:cNvPr id="12" name="Содержимое 11" descr="1033280.pn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3714744" y="1142984"/>
            <a:ext cx="1857388" cy="3977335"/>
          </a:xfrm>
        </p:spPr>
      </p:pic>
      <p:sp>
        <p:nvSpPr>
          <p:cNvPr id="6" name="Овал 5"/>
          <p:cNvSpPr/>
          <p:nvPr/>
        </p:nvSpPr>
        <p:spPr>
          <a:xfrm>
            <a:off x="714348" y="857232"/>
            <a:ext cx="500066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4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8662" y="1214422"/>
            <a:ext cx="70723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Желание 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В</a:t>
            </a:r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лечение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00100" y="1785926"/>
            <a:ext cx="2928958" cy="32861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214942" y="1714488"/>
            <a:ext cx="2928958" cy="35004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071538" y="1928802"/>
            <a:ext cx="278608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400" dirty="0" smtClean="0"/>
              <a:t> Это стремление </a:t>
            </a:r>
            <a:r>
              <a:rPr lang="ru-RU" sz="1400" b="1" dirty="0" smtClean="0"/>
              <a:t>к цели  </a:t>
            </a:r>
            <a:r>
              <a:rPr lang="ru-RU" sz="1400" dirty="0" smtClean="0"/>
              <a:t>при ясном осознании её и мотива;</a:t>
            </a:r>
          </a:p>
          <a:p>
            <a:endParaRPr lang="ru-RU" sz="1400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само по себе не сдержит активного элемента. Прежде чем желание превратится в непосредственный мотив, а затем в цель, оно оценивается человеком, т. е. «фильтруется» через систему  его ценностей;</a:t>
            </a:r>
          </a:p>
          <a:p>
            <a:pPr>
              <a:buFont typeface="Arial" pitchFamily="34" charset="0"/>
              <a:buChar char="•"/>
            </a:pPr>
            <a:endParaRPr lang="ru-RU" sz="1400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обостряет осознание цели будущего дей­ствия и построение его плана.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5357818" y="1928802"/>
            <a:ext cx="271464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400" dirty="0" smtClean="0"/>
              <a:t>Всегда смутно, неясно;</a:t>
            </a:r>
          </a:p>
          <a:p>
            <a:endParaRPr lang="ru-RU" sz="1400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Обычно переживается людьми как тягостное состояние в виде тоски или неопределенности;</a:t>
            </a:r>
          </a:p>
          <a:p>
            <a:endParaRPr lang="ru-RU" sz="1400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не может перерасти в целенаправленную деятельность;</a:t>
            </a:r>
          </a:p>
          <a:p>
            <a:endParaRPr lang="ru-RU" sz="1400" dirty="0" smtClean="0"/>
          </a:p>
          <a:p>
            <a:pPr>
              <a:buFont typeface="Arial" pitchFamily="34" charset="0"/>
              <a:buChar char="•"/>
            </a:pPr>
            <a:r>
              <a:rPr lang="ru-RU" sz="1200" dirty="0" smtClean="0"/>
              <a:t>Представленная в нем потребность, как правило, либо угасает, либо осознается и превращается в конкретное желание.</a:t>
            </a:r>
          </a:p>
          <a:p>
            <a:pPr>
              <a:buFont typeface="Arial" pitchFamily="34" charset="0"/>
              <a:buChar char="•"/>
            </a:pPr>
            <a:endParaRPr lang="ru-RU" sz="1400" dirty="0" smtClean="0"/>
          </a:p>
          <a:p>
            <a:pPr>
              <a:buFont typeface="Arial" pitchFamily="34" charset="0"/>
              <a:buChar char="•"/>
            </a:pPr>
            <a:endParaRPr lang="ru-RU" sz="14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1031659bb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12109" b="11718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Прямоугольник 5"/>
          <p:cNvSpPr/>
          <p:nvPr/>
        </p:nvSpPr>
        <p:spPr>
          <a:xfrm>
            <a:off x="785786" y="1000108"/>
            <a:ext cx="721523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  формировании  цели   особую роль  играет её</a:t>
            </a:r>
            <a:endParaRPr lang="ru-RU" sz="2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" name="Рисунок 7" descr="103337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1500174"/>
            <a:ext cx="1576090" cy="32861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4348" y="4714884"/>
            <a:ext cx="192882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Содержание</a:t>
            </a:r>
            <a:endParaRPr lang="ru-RU" b="1" dirty="0"/>
          </a:p>
        </p:txBody>
      </p:sp>
      <p:pic>
        <p:nvPicPr>
          <p:cNvPr id="10" name="Рисунок 9" descr="103350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306" y="1285860"/>
            <a:ext cx="1644616" cy="34290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14744" y="4643446"/>
            <a:ext cx="142876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Характер</a:t>
            </a:r>
            <a:endParaRPr lang="ru-RU" b="1" dirty="0"/>
          </a:p>
        </p:txBody>
      </p:sp>
      <p:pic>
        <p:nvPicPr>
          <p:cNvPr id="12" name="Рисунок 11" descr="103348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64" y="1357298"/>
            <a:ext cx="1644616" cy="342902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500826" y="4714884"/>
            <a:ext cx="1500198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Значение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11" grpId="0" build="p" animBg="1"/>
      <p:bldP spid="1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1031659bb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785786" y="2071678"/>
            <a:ext cx="6284806" cy="1714512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Чем значительнее цель, тем более мощное стремление может быть вызвано ею.</a:t>
            </a:r>
          </a:p>
          <a:p>
            <a:pPr>
              <a:buNone/>
            </a:pPr>
            <a:endParaRPr lang="ru-RU" b="1" i="1" dirty="0" smtClean="0"/>
          </a:p>
          <a:p>
            <a:endParaRPr lang="ru-RU" dirty="0"/>
          </a:p>
        </p:txBody>
      </p:sp>
      <p:pic>
        <p:nvPicPr>
          <p:cNvPr id="6" name="Рисунок 5" descr="1302019912_8dec5e3e07c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12" y="1357298"/>
            <a:ext cx="3583521" cy="3349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1031659bb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11458" b="11458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1285852" y="2071678"/>
            <a:ext cx="5857916" cy="2928958"/>
          </a:xfrm>
        </p:spPr>
        <p:txBody>
          <a:bodyPr>
            <a:normAutofit fontScale="77500" lnSpcReduction="20000"/>
          </a:bodyPr>
          <a:lstStyle/>
          <a:p>
            <a:r>
              <a:rPr lang="ru-RU" sz="2300" dirty="0" smtClean="0"/>
              <a:t>Столкновение нескольких желаний или нескольких различных побуждений к деятельности, принято называть </a:t>
            </a:r>
            <a:r>
              <a:rPr lang="ru-RU" sz="2300" b="1" i="1" dirty="0" smtClean="0"/>
              <a:t>борьбой мотивов. </a:t>
            </a:r>
          </a:p>
          <a:p>
            <a:endParaRPr lang="ru-RU" sz="1600" b="1" i="1" dirty="0" smtClean="0"/>
          </a:p>
          <a:p>
            <a:r>
              <a:rPr lang="ru-RU" dirty="0" smtClean="0"/>
              <a:t>Заключительным моментом борьбы мотивов является </a:t>
            </a:r>
            <a:r>
              <a:rPr lang="ru-RU" b="1" i="1" dirty="0" smtClean="0"/>
              <a:t>принятие решения, </a:t>
            </a:r>
            <a:r>
              <a:rPr lang="ru-RU" dirty="0" smtClean="0"/>
              <a:t>заключающегося в выборе цели и способа действия. Принимая решение, человек проявляет </a:t>
            </a:r>
            <a:r>
              <a:rPr lang="ru-RU" b="1" i="1" dirty="0" smtClean="0"/>
              <a:t>решительность; </a:t>
            </a:r>
            <a:r>
              <a:rPr lang="ru-RU" dirty="0" smtClean="0"/>
              <a:t>при этом он, как правило, чувствует ответственность за дальнейший ход событий.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71538" y="1000108"/>
            <a:ext cx="61991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Борьба мотивов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553" name="Object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0"/>
            <a:ext cx="4786346" cy="6664066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572264" y="3786190"/>
            <a:ext cx="2428892" cy="1928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643702" y="3786190"/>
            <a:ext cx="1928826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/>
              <a:t>особое состояние внутреннего напряжения, или ак­тивности, которое вызывает мобилизацию внутренних ресурсов человека, необ­ходимую для выполнения задуманного действия. </a:t>
            </a:r>
            <a:endParaRPr lang="ru-RU" sz="1050" b="1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5072066" y="4429132"/>
            <a:ext cx="135732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14282" y="5572140"/>
            <a:ext cx="1643074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85720" y="5715016"/>
            <a:ext cx="1571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воздержании от какого-либо внешнего действия.</a:t>
            </a:r>
            <a:endParaRPr lang="ru-RU" sz="1200" b="1" dirty="0"/>
          </a:p>
        </p:txBody>
      </p:sp>
      <p:sp>
        <p:nvSpPr>
          <p:cNvPr id="17" name="Стрелка влево 16"/>
          <p:cNvSpPr/>
          <p:nvPr/>
        </p:nvSpPr>
        <p:spPr>
          <a:xfrm>
            <a:off x="1928794" y="5857892"/>
            <a:ext cx="642942" cy="14287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1123728304krovat_melissa_lamino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-285784" y="0"/>
            <a:ext cx="9429784" cy="6895169"/>
          </a:xfrm>
        </p:spPr>
      </p:pic>
      <p:sp>
        <p:nvSpPr>
          <p:cNvPr id="9" name="Овал 8"/>
          <p:cNvSpPr/>
          <p:nvPr/>
        </p:nvSpPr>
        <p:spPr>
          <a:xfrm>
            <a:off x="-214314" y="214290"/>
            <a:ext cx="428628" cy="4286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5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20903569">
            <a:off x="4508225" y="297646"/>
            <a:ext cx="31432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Воля человека характеризуется определенными качествами. Прежде всего, принято выделять </a:t>
            </a:r>
            <a:r>
              <a:rPr lang="ru-RU" sz="1400" b="1" i="1" dirty="0" smtClean="0"/>
              <a:t>силу воли </a:t>
            </a:r>
            <a:r>
              <a:rPr lang="ru-RU" sz="1400" dirty="0" smtClean="0"/>
              <a:t>как обобщенную способность преодолевать значительные затруднения, возникающие на пути к достижению поставленной цели. </a:t>
            </a:r>
            <a:endParaRPr lang="ru-RU" sz="1400" dirty="0"/>
          </a:p>
        </p:txBody>
      </p:sp>
      <p:pic>
        <p:nvPicPr>
          <p:cNvPr id="12" name="Содержимое 11" descr="848762.pn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2928926" y="2000240"/>
            <a:ext cx="2214578" cy="4617396"/>
          </a:xfrm>
        </p:spPr>
      </p:pic>
      <p:sp>
        <p:nvSpPr>
          <p:cNvPr id="13" name="Выноска-облако 12"/>
          <p:cNvSpPr/>
          <p:nvPr/>
        </p:nvSpPr>
        <p:spPr>
          <a:xfrm rot="15434894">
            <a:off x="-739025" y="766842"/>
            <a:ext cx="4364739" cy="3215089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714348" y="642918"/>
            <a:ext cx="17859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Проявления</a:t>
            </a:r>
          </a:p>
          <a:p>
            <a:r>
              <a:rPr lang="ru-RU" sz="1000" b="1" dirty="0" smtClean="0"/>
              <a:t>Силы воли</a:t>
            </a:r>
            <a:r>
              <a:rPr lang="ru-RU" sz="1000" b="1" i="1" dirty="0" smtClean="0"/>
              <a:t>:</a:t>
            </a:r>
          </a:p>
          <a:p>
            <a:r>
              <a:rPr lang="ru-RU" sz="1000" b="1" i="1" u="sng" dirty="0" smtClean="0"/>
              <a:t>выдержка</a:t>
            </a:r>
            <a:r>
              <a:rPr lang="ru-RU" sz="1000" b="1" i="1" dirty="0" smtClean="0"/>
              <a:t> </a:t>
            </a:r>
            <a:r>
              <a:rPr lang="ru-RU" sz="1000" dirty="0" smtClean="0"/>
              <a:t>и </a:t>
            </a:r>
            <a:r>
              <a:rPr lang="ru-RU" sz="1000" b="1" i="1" u="sng" dirty="0" smtClean="0"/>
              <a:t>самообладани</a:t>
            </a:r>
            <a:r>
              <a:rPr lang="ru-RU" sz="1000" b="1" i="1" dirty="0" smtClean="0"/>
              <a:t>е </a:t>
            </a:r>
          </a:p>
          <a:p>
            <a:pPr>
              <a:buFont typeface="Arial" pitchFamily="34" charset="0"/>
              <a:buChar char="•"/>
            </a:pPr>
            <a:endParaRPr lang="ru-RU" sz="1000" b="1" i="1" dirty="0" smtClean="0"/>
          </a:p>
          <a:p>
            <a:pPr>
              <a:buFont typeface="Arial" pitchFamily="34" charset="0"/>
              <a:buChar char="•"/>
            </a:pPr>
            <a:r>
              <a:rPr lang="ru-RU" sz="1000" dirty="0" smtClean="0"/>
              <a:t>выражаются в умении сдерживать свои чувства, </a:t>
            </a:r>
          </a:p>
          <a:p>
            <a:pPr>
              <a:buFont typeface="Arial" pitchFamily="34" charset="0"/>
              <a:buChar char="•"/>
            </a:pPr>
            <a:endParaRPr lang="ru-RU" sz="1000" dirty="0" smtClean="0"/>
          </a:p>
          <a:p>
            <a:pPr>
              <a:buFont typeface="Arial" pitchFamily="34" charset="0"/>
              <a:buChar char="•"/>
            </a:pPr>
            <a:r>
              <a:rPr lang="ru-RU" sz="1000" dirty="0" smtClean="0"/>
              <a:t>в недопущении импульсивных и необдуманных действий,</a:t>
            </a:r>
          </a:p>
          <a:p>
            <a:pPr>
              <a:buFont typeface="Arial" pitchFamily="34" charset="0"/>
              <a:buChar char="•"/>
            </a:pPr>
            <a:endParaRPr lang="ru-RU" sz="1000" dirty="0" smtClean="0"/>
          </a:p>
          <a:p>
            <a:pPr>
              <a:buFont typeface="Arial" pitchFamily="34" charset="0"/>
              <a:buChar char="•"/>
            </a:pPr>
            <a:r>
              <a:rPr lang="ru-RU" sz="1000" dirty="0" smtClean="0"/>
              <a:t> в умении владеть собой и заставлять себя выполнять задуманное действие,</a:t>
            </a:r>
          </a:p>
          <a:p>
            <a:pPr>
              <a:buFont typeface="Arial" pitchFamily="34" charset="0"/>
              <a:buChar char="•"/>
            </a:pPr>
            <a:endParaRPr lang="ru-RU" sz="1000" dirty="0" smtClean="0"/>
          </a:p>
          <a:p>
            <a:pPr>
              <a:buFont typeface="Arial" pitchFamily="34" charset="0"/>
              <a:buChar char="•"/>
            </a:pPr>
            <a:r>
              <a:rPr lang="ru-RU" sz="1000" dirty="0" smtClean="0"/>
              <a:t> а также воздерживаться от того, что хочется делать, но что представляется неразумным или неправильным.</a:t>
            </a:r>
          </a:p>
          <a:p>
            <a:endParaRPr lang="ru-RU" sz="1000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3" grpId="0" animBg="1"/>
      <p:bldP spid="15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123728304krovat_melissa_lamino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7" name="TextBox 6"/>
          <p:cNvSpPr txBox="1"/>
          <p:nvPr/>
        </p:nvSpPr>
        <p:spPr>
          <a:xfrm rot="21135435">
            <a:off x="4083787" y="547973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 rot="20285069">
            <a:off x="5377028" y="595405"/>
            <a:ext cx="2293452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Воля</a:t>
            </a:r>
          </a:p>
          <a:p>
            <a:pPr algn="ctr"/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характеристика</a:t>
            </a:r>
            <a:endParaRPr lang="ru-RU" sz="1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" name="Рисунок 9" descr="9264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7222" y="1500174"/>
            <a:ext cx="2077526" cy="4331643"/>
          </a:xfrm>
          <a:prstGeom prst="rect">
            <a:avLst/>
          </a:prstGeom>
        </p:spPr>
      </p:pic>
      <p:pic>
        <p:nvPicPr>
          <p:cNvPr id="11" name="Рисунок 10" descr="92647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612" y="0"/>
            <a:ext cx="1905000" cy="3971925"/>
          </a:xfrm>
          <a:prstGeom prst="rect">
            <a:avLst/>
          </a:prstGeom>
        </p:spPr>
      </p:pic>
      <p:sp>
        <p:nvSpPr>
          <p:cNvPr id="13" name="Овальная выноска 12"/>
          <p:cNvSpPr/>
          <p:nvPr/>
        </p:nvSpPr>
        <p:spPr>
          <a:xfrm rot="14482759">
            <a:off x="1037103" y="-132761"/>
            <a:ext cx="2012854" cy="2255546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ьная выноска 14"/>
          <p:cNvSpPr/>
          <p:nvPr/>
        </p:nvSpPr>
        <p:spPr>
          <a:xfrm rot="6002584">
            <a:off x="1172925" y="1817868"/>
            <a:ext cx="1759241" cy="2193861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000100" y="500042"/>
            <a:ext cx="2786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Целеустремленность.</a:t>
            </a:r>
            <a:endParaRPr lang="ru-R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1071538" y="785794"/>
            <a:ext cx="192882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Сознательная и активная направленность личности на достижение определенного результата деятельности. </a:t>
            </a:r>
            <a:endParaRPr lang="ru-RU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928662" y="2357430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Инициативность. </a:t>
            </a:r>
            <a:endParaRPr lang="ru-RU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1142976" y="2714620"/>
            <a:ext cx="18573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способность предпринимать попытки к реализации возникших у человека идей.</a:t>
            </a:r>
            <a:endParaRPr lang="ru-RU" sz="1100" dirty="0"/>
          </a:p>
        </p:txBody>
      </p:sp>
      <p:pic>
        <p:nvPicPr>
          <p:cNvPr id="22" name="Содержимое 21" descr="926494.png"/>
          <p:cNvPicPr>
            <a:picLocks noGrp="1" noChangeAspect="1"/>
          </p:cNvPicPr>
          <p:nvPr>
            <p:ph sz="quarter" idx="2"/>
          </p:nvPr>
        </p:nvPicPr>
        <p:blipFill>
          <a:blip r:embed="rId5"/>
          <a:stretch>
            <a:fillRect/>
          </a:stretch>
        </p:blipFill>
        <p:spPr>
          <a:xfrm>
            <a:off x="6643702" y="1944492"/>
            <a:ext cx="2000264" cy="4170550"/>
          </a:xfrm>
        </p:spPr>
      </p:pic>
      <p:sp>
        <p:nvSpPr>
          <p:cNvPr id="14" name="Овальная выноска 13"/>
          <p:cNvSpPr/>
          <p:nvPr/>
        </p:nvSpPr>
        <p:spPr>
          <a:xfrm rot="14264153">
            <a:off x="4504211" y="1980023"/>
            <a:ext cx="2331355" cy="2476662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786314" y="2643182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Самостоятельность. 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4786314" y="2928934"/>
            <a:ext cx="24288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способности осознанно принимать решения и в умении не поддаваться влиянию различных факторов, препятствующих </a:t>
            </a:r>
          </a:p>
          <a:p>
            <a:r>
              <a:rPr lang="ru-RU" sz="1100" dirty="0" smtClean="0"/>
              <a:t>достижению </a:t>
            </a:r>
          </a:p>
          <a:p>
            <a:r>
              <a:rPr lang="ru-RU" sz="1100" dirty="0" smtClean="0"/>
              <a:t>поставленной цели.</a:t>
            </a:r>
            <a:endParaRPr lang="ru-RU" sz="11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00034" y="5857892"/>
            <a:ext cx="2428892" cy="42862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357686" y="6000768"/>
            <a:ext cx="3000396" cy="57150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Последовательность</a:t>
            </a:r>
          </a:p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поступков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8596" y="5857892"/>
            <a:ext cx="2428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Решительность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Конец.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b="1" dirty="0" smtClean="0"/>
              <a:t>  Удачи на сессии!!!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</TotalTime>
  <Words>882</Words>
  <PresentationFormat>On-screen Show (4:3)</PresentationFormat>
  <Paragraphs>128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Эркер</vt:lpstr>
      <vt:lpstr>Slide 1</vt:lpstr>
      <vt:lpstr>План работы: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Конец.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Воля</dc:title>
  <dc:creator>паша</dc:creator>
  <cp:lastModifiedBy>Windows User</cp:lastModifiedBy>
  <cp:revision>107</cp:revision>
  <dcterms:created xsi:type="dcterms:W3CDTF">2011-12-22T15:40:59Z</dcterms:created>
  <dcterms:modified xsi:type="dcterms:W3CDTF">2016-09-26T21:37:45Z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730172</vt:lpwstr>
  </property>
  <property fmtid="{D5CDD505-2E9C-101B-9397-08002B2CF9AE}" pid="3" name="NXPowerLiteSettings">
    <vt:lpwstr>F5200358026400</vt:lpwstr>
  </property>
  <property fmtid="{D5CDD505-2E9C-101B-9397-08002B2CF9AE}" pid="4" name="NXPowerLiteVersion">
    <vt:lpwstr>D5.0.6</vt:lpwstr>
  </property>
</Properties>
</file>